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72"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4" r:id="rId19"/>
    <p:sldId id="275" r:id="rId20"/>
    <p:sldId id="279" r:id="rId21"/>
    <p:sldId id="276" r:id="rId22"/>
    <p:sldId id="277" r:id="rId23"/>
    <p:sldId id="278"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0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80F7EF-2628-4100-A87F-35EA18F1C3D6}" type="datetimeFigureOut">
              <a:rPr lang="en-US" smtClean="0"/>
              <a:t>5/9/2013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5FD390-704D-4E4A-B7BC-2CE8747082A5}" type="slidenum">
              <a:rPr lang="en-US" smtClean="0"/>
              <a:t>‹#›</a:t>
            </a:fld>
            <a:endParaRPr lang="en-US"/>
          </a:p>
        </p:txBody>
      </p:sp>
    </p:spTree>
    <p:extLst>
      <p:ext uri="{BB962C8B-B14F-4D97-AF65-F5344CB8AC3E}">
        <p14:creationId xmlns:p14="http://schemas.microsoft.com/office/powerpoint/2010/main" val="79923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FD390-704D-4E4A-B7BC-2CE8747082A5}" type="slidenum">
              <a:rPr lang="en-US" smtClean="0"/>
              <a:t>2</a:t>
            </a:fld>
            <a:endParaRPr lang="en-US"/>
          </a:p>
        </p:txBody>
      </p:sp>
    </p:spTree>
    <p:extLst>
      <p:ext uri="{BB962C8B-B14F-4D97-AF65-F5344CB8AC3E}">
        <p14:creationId xmlns:p14="http://schemas.microsoft.com/office/powerpoint/2010/main" val="266848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FD390-704D-4E4A-B7BC-2CE8747082A5}" type="slidenum">
              <a:rPr lang="en-US" smtClean="0"/>
              <a:t>9</a:t>
            </a:fld>
            <a:endParaRPr lang="en-US"/>
          </a:p>
        </p:txBody>
      </p:sp>
    </p:spTree>
    <p:extLst>
      <p:ext uri="{BB962C8B-B14F-4D97-AF65-F5344CB8AC3E}">
        <p14:creationId xmlns:p14="http://schemas.microsoft.com/office/powerpoint/2010/main" val="139059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4D1976-0B60-4D1D-9AF3-675493F39125}" type="datetimeFigureOut">
              <a:rPr lang="en-US" smtClean="0"/>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257595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D1976-0B60-4D1D-9AF3-675493F39125}" type="datetimeFigureOut">
              <a:rPr lang="en-US" smtClean="0"/>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199964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D1976-0B60-4D1D-9AF3-675493F39125}" type="datetimeFigureOut">
              <a:rPr lang="en-US" smtClean="0"/>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47926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D1976-0B60-4D1D-9AF3-675493F39125}" type="datetimeFigureOut">
              <a:rPr lang="en-US" smtClean="0"/>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272309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D1976-0B60-4D1D-9AF3-675493F39125}" type="datetimeFigureOut">
              <a:rPr lang="en-US" smtClean="0"/>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250643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4D1976-0B60-4D1D-9AF3-675493F39125}" type="datetimeFigureOut">
              <a:rPr lang="en-US" smtClean="0"/>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11307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4D1976-0B60-4D1D-9AF3-675493F39125}" type="datetimeFigureOut">
              <a:rPr lang="en-US" smtClean="0"/>
              <a:t>5/9/2013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335064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D1976-0B60-4D1D-9AF3-675493F39125}" type="datetimeFigureOut">
              <a:rPr lang="en-US" smtClean="0"/>
              <a:t>5/9/2013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405728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D1976-0B60-4D1D-9AF3-675493F39125}" type="datetimeFigureOut">
              <a:rPr lang="en-US" smtClean="0"/>
              <a:t>5/9/2013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377986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D1976-0B60-4D1D-9AF3-675493F39125}" type="datetimeFigureOut">
              <a:rPr lang="en-US" smtClean="0"/>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304487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D1976-0B60-4D1D-9AF3-675493F39125}" type="datetimeFigureOut">
              <a:rPr lang="en-US" smtClean="0"/>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201FB-8EBC-4081-8F93-196DDBB15196}" type="slidenum">
              <a:rPr lang="en-US" smtClean="0"/>
              <a:t>‹#›</a:t>
            </a:fld>
            <a:endParaRPr lang="en-US"/>
          </a:p>
        </p:txBody>
      </p:sp>
    </p:spTree>
    <p:extLst>
      <p:ext uri="{BB962C8B-B14F-4D97-AF65-F5344CB8AC3E}">
        <p14:creationId xmlns:p14="http://schemas.microsoft.com/office/powerpoint/2010/main" val="424128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D1976-0B60-4D1D-9AF3-675493F39125}" type="datetimeFigureOut">
              <a:rPr lang="en-US" smtClean="0"/>
              <a:t>5/9/2013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201FB-8EBC-4081-8F93-196DDBB15196}" type="slidenum">
              <a:rPr lang="en-US" smtClean="0"/>
              <a:t>‹#›</a:t>
            </a:fld>
            <a:endParaRPr lang="en-US"/>
          </a:p>
        </p:txBody>
      </p:sp>
    </p:spTree>
    <p:extLst>
      <p:ext uri="{BB962C8B-B14F-4D97-AF65-F5344CB8AC3E}">
        <p14:creationId xmlns:p14="http://schemas.microsoft.com/office/powerpoint/2010/main" val="192012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Lecture 13: Research Design</a:t>
            </a:r>
            <a:endParaRPr lang="en-US" dirty="0"/>
          </a:p>
        </p:txBody>
      </p:sp>
      <p:sp>
        <p:nvSpPr>
          <p:cNvPr id="3" name="Subtitle 2"/>
          <p:cNvSpPr>
            <a:spLocks noGrp="1"/>
          </p:cNvSpPr>
          <p:nvPr>
            <p:ph type="subTitle"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475" y="1600200"/>
            <a:ext cx="4349817"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38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Nominalist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are clear members and non-members of the network</a:t>
            </a:r>
          </a:p>
          <a:p>
            <a:r>
              <a:rPr lang="en-US" dirty="0" smtClean="0"/>
              <a:t>It is not that there are not network relations outside the group it is just that the hypothesized influences of network factors on behavior or behavior on network factors is exclusive to the group context (e.g.,  network structures effect on group performance)</a:t>
            </a:r>
          </a:p>
          <a:p>
            <a:r>
              <a:rPr lang="en-US" dirty="0" smtClean="0"/>
              <a:t>Any threat to validity concerns unmeasured network influences on the study</a:t>
            </a:r>
            <a:endParaRPr lang="en-US" dirty="0"/>
          </a:p>
        </p:txBody>
      </p:sp>
    </p:spTree>
    <p:extLst>
      <p:ext uri="{BB962C8B-B14F-4D97-AF65-F5344CB8AC3E}">
        <p14:creationId xmlns:p14="http://schemas.microsoft.com/office/powerpoint/2010/main" val="406713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Realist Strategies (emic)</a:t>
            </a:r>
            <a:endParaRPr lang="en-US" dirty="0"/>
          </a:p>
        </p:txBody>
      </p:sp>
      <p:sp>
        <p:nvSpPr>
          <p:cNvPr id="3" name="Content Placeholder 2"/>
          <p:cNvSpPr>
            <a:spLocks noGrp="1"/>
          </p:cNvSpPr>
          <p:nvPr>
            <p:ph idx="1"/>
          </p:nvPr>
        </p:nvSpPr>
        <p:spPr/>
        <p:txBody>
          <a:bodyPr/>
          <a:lstStyle/>
          <a:p>
            <a:r>
              <a:rPr lang="en-US" dirty="0" smtClean="0"/>
              <a:t>Networks determined this way can have extremely fuzzy boundaries</a:t>
            </a:r>
          </a:p>
          <a:p>
            <a:r>
              <a:rPr lang="en-US" dirty="0" smtClean="0"/>
              <a:t>Boundaries are derived from the potential members themselves or by the nominations of group members of other members </a:t>
            </a:r>
          </a:p>
          <a:p>
            <a:r>
              <a:rPr lang="en-US" dirty="0" smtClean="0"/>
              <a:t>Possible difficulty in knowing where to draw the final boundary</a:t>
            </a:r>
            <a:endParaRPr lang="en-US" dirty="0"/>
          </a:p>
        </p:txBody>
      </p:sp>
    </p:spTree>
    <p:extLst>
      <p:ext uri="{BB962C8B-B14F-4D97-AF65-F5344CB8AC3E}">
        <p14:creationId xmlns:p14="http://schemas.microsoft.com/office/powerpoint/2010/main" val="335533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Empirically Derived Group: Realists (emic)</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2" y="1676400"/>
            <a:ext cx="521017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95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Snowball Sample and Boundaries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Snowball sample of actors associated with king mackerel fishing in the Southeast US</a:t>
            </a:r>
          </a:p>
          <a:p>
            <a:r>
              <a:rPr lang="en-US" dirty="0" smtClean="0"/>
              <a:t>Random selection of initial set of actors (from license lists)</a:t>
            </a:r>
          </a:p>
          <a:p>
            <a:r>
              <a:rPr lang="en-US" dirty="0" smtClean="0"/>
              <a:t>Each actor would then be asked to name </a:t>
            </a:r>
            <a:r>
              <a:rPr lang="en-US" i="1" dirty="0" smtClean="0"/>
              <a:t>k </a:t>
            </a:r>
            <a:r>
              <a:rPr lang="en-US" dirty="0" smtClean="0"/>
              <a:t>other people they talked to about king mackerel fishing (in this case </a:t>
            </a:r>
            <a:r>
              <a:rPr lang="en-US" i="1" dirty="0" smtClean="0"/>
              <a:t>k </a:t>
            </a:r>
            <a:r>
              <a:rPr lang="en-US" dirty="0" smtClean="0"/>
              <a:t>= 3)</a:t>
            </a:r>
          </a:p>
          <a:p>
            <a:r>
              <a:rPr lang="en-US" dirty="0" smtClean="0"/>
              <a:t>This was then repeated for multiple waves until there was sufficient network closure (i.e.,  no new names being mentioned)</a:t>
            </a:r>
          </a:p>
          <a:p>
            <a:endParaRPr lang="en-US" dirty="0"/>
          </a:p>
        </p:txBody>
      </p:sp>
    </p:spTree>
    <p:extLst>
      <p:ext uri="{BB962C8B-B14F-4D97-AF65-F5344CB8AC3E}">
        <p14:creationId xmlns:p14="http://schemas.microsoft.com/office/powerpoint/2010/main" val="133287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Yielded a Network of 238 Actors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4307631" cy="51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59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Data and Other Errors</a:t>
            </a:r>
            <a:endParaRPr lang="en-US" dirty="0"/>
          </a:p>
        </p:txBody>
      </p:sp>
      <p:sp>
        <p:nvSpPr>
          <p:cNvPr id="3" name="Content Placeholder 2"/>
          <p:cNvSpPr>
            <a:spLocks noGrp="1"/>
          </p:cNvSpPr>
          <p:nvPr>
            <p:ph idx="1"/>
          </p:nvPr>
        </p:nvSpPr>
        <p:spPr/>
        <p:txBody>
          <a:bodyPr/>
          <a:lstStyle/>
          <a:p>
            <a:r>
              <a:rPr lang="en-US" dirty="0" smtClean="0"/>
              <a:t>Missing data in social network research is much more problematic than in other types of social research (e.g., nonresponse)</a:t>
            </a:r>
          </a:p>
          <a:p>
            <a:r>
              <a:rPr lang="en-US" dirty="0" smtClean="0"/>
              <a:t>Must do everything possible to avoid missing data and errors of other kinds</a:t>
            </a:r>
          </a:p>
          <a:p>
            <a:r>
              <a:rPr lang="en-US" dirty="0" smtClean="0"/>
              <a:t>Talked about some of these in data collection</a:t>
            </a:r>
          </a:p>
          <a:p>
            <a:endParaRPr lang="en-US" dirty="0"/>
          </a:p>
        </p:txBody>
      </p:sp>
    </p:spTree>
    <p:extLst>
      <p:ext uri="{BB962C8B-B14F-4D97-AF65-F5344CB8AC3E}">
        <p14:creationId xmlns:p14="http://schemas.microsoft.com/office/powerpoint/2010/main" val="282349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Errors</a:t>
            </a:r>
            <a:endParaRPr lang="en-US" dirty="0"/>
          </a:p>
        </p:txBody>
      </p:sp>
      <p:sp>
        <p:nvSpPr>
          <p:cNvPr id="5" name="Content Placeholder 4"/>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43219"/>
            <a:ext cx="5867400" cy="524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Errors</a:t>
            </a:r>
            <a:endParaRPr lang="en-US" dirty="0"/>
          </a:p>
        </p:txBody>
      </p:sp>
      <p:sp>
        <p:nvSpPr>
          <p:cNvPr id="3" name="Content Placeholder 2"/>
          <p:cNvSpPr>
            <a:spLocks noGrp="1"/>
          </p:cNvSpPr>
          <p:nvPr>
            <p:ph idx="1"/>
          </p:nvPr>
        </p:nvSpPr>
        <p:spPr/>
        <p:txBody>
          <a:bodyPr>
            <a:normAutofit/>
          </a:bodyPr>
          <a:lstStyle/>
          <a:p>
            <a:r>
              <a:rPr lang="en-US" dirty="0" smtClean="0"/>
              <a:t>Omission Errors</a:t>
            </a:r>
          </a:p>
          <a:p>
            <a:r>
              <a:rPr lang="en-US" dirty="0" smtClean="0"/>
              <a:t>Commission Errors</a:t>
            </a:r>
          </a:p>
          <a:p>
            <a:r>
              <a:rPr lang="en-US" dirty="0" smtClean="0"/>
              <a:t>Edge/node attribution </a:t>
            </a:r>
            <a:r>
              <a:rPr lang="en-US" dirty="0" smtClean="0"/>
              <a:t>errors</a:t>
            </a:r>
            <a:endParaRPr lang="en-US" dirty="0"/>
          </a:p>
          <a:p>
            <a:r>
              <a:rPr lang="en-US" dirty="0"/>
              <a:t>Data collection and retrospective errors </a:t>
            </a:r>
            <a:endParaRPr lang="en-US" dirty="0" smtClean="0"/>
          </a:p>
          <a:p>
            <a:r>
              <a:rPr lang="en-US" dirty="0" smtClean="0"/>
              <a:t>Data fusion/aggregation errors</a:t>
            </a:r>
          </a:p>
          <a:p>
            <a:r>
              <a:rPr lang="en-US" dirty="0" smtClean="0"/>
              <a:t>Errors in secondary sources and data mining</a:t>
            </a:r>
          </a:p>
          <a:p>
            <a:r>
              <a:rPr lang="en-US" dirty="0" smtClean="0"/>
              <a:t>Formatting errors</a:t>
            </a:r>
            <a:endParaRPr lang="en-US" dirty="0"/>
          </a:p>
        </p:txBody>
      </p:sp>
    </p:spTree>
    <p:extLst>
      <p:ext uri="{BB962C8B-B14F-4D97-AF65-F5344CB8AC3E}">
        <p14:creationId xmlns:p14="http://schemas.microsoft.com/office/powerpoint/2010/main" val="271146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a:t>Omission Errors</a:t>
            </a:r>
            <a:br>
              <a:rPr lang="en-US" dirty="0"/>
            </a:br>
            <a:r>
              <a:rPr lang="en-US" dirty="0"/>
              <a:t>Commission Errors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endParaRPr lang="en-US" dirty="0"/>
          </a:p>
          <a:p>
            <a:r>
              <a:rPr lang="en-US" dirty="0"/>
              <a:t>Missing edges and nodes can have huge impacts on errors in network variables, particularly for some centrality measures. </a:t>
            </a:r>
          </a:p>
          <a:p>
            <a:endParaRPr lang="en-US" dirty="0"/>
          </a:p>
          <a:p>
            <a:endParaRPr lang="en-US" dirty="0"/>
          </a:p>
          <a:p>
            <a:r>
              <a:rPr lang="en-US" dirty="0"/>
              <a:t>Like omission errors, the erroneous inclusion of nodes and edges can affect the ultimate determination of node-level measures and the identification of key nodes </a:t>
            </a:r>
          </a:p>
          <a:p>
            <a:endParaRPr lang="en-US" dirty="0"/>
          </a:p>
        </p:txBody>
      </p:sp>
    </p:spTree>
    <p:extLst>
      <p:ext uri="{BB962C8B-B14F-4D97-AF65-F5344CB8AC3E}">
        <p14:creationId xmlns:p14="http://schemas.microsoft.com/office/powerpoint/2010/main" val="80820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Edge/node attribution errors</a:t>
            </a:r>
            <a:br>
              <a:rPr lang="en-US" dirty="0"/>
            </a:br>
            <a:endParaRPr lang="en-US" dirty="0"/>
          </a:p>
        </p:txBody>
      </p:sp>
      <p:sp>
        <p:nvSpPr>
          <p:cNvPr id="3" name="Content Placeholder 2"/>
          <p:cNvSpPr>
            <a:spLocks noGrp="1"/>
          </p:cNvSpPr>
          <p:nvPr>
            <p:ph idx="1"/>
          </p:nvPr>
        </p:nvSpPr>
        <p:spPr>
          <a:xfrm>
            <a:off x="533400" y="1066800"/>
            <a:ext cx="8229600" cy="4525963"/>
          </a:xfrm>
        </p:spPr>
        <p:txBody>
          <a:bodyPr>
            <a:normAutofit fontScale="92500"/>
          </a:bodyPr>
          <a:lstStyle/>
          <a:p>
            <a:endParaRPr lang="en-US" dirty="0"/>
          </a:p>
          <a:p>
            <a:endParaRPr lang="en-US" dirty="0"/>
          </a:p>
          <a:p>
            <a:r>
              <a:rPr lang="en-US" dirty="0"/>
              <a:t>These result from assigning a behavior or attributing something to either an edge or node incorrectly. </a:t>
            </a:r>
            <a:r>
              <a:rPr lang="en-US" dirty="0" err="1"/>
              <a:t>Misassignment</a:t>
            </a:r>
            <a:r>
              <a:rPr lang="en-US" dirty="0"/>
              <a:t> of a behavior to a node can yield attributed linkages in a network that in reality do not exist. Attribution error is a common problem in the interpretation of two-mode data that has been converted to one-mode. </a:t>
            </a:r>
          </a:p>
          <a:p>
            <a:endParaRPr lang="en-US" dirty="0"/>
          </a:p>
        </p:txBody>
      </p:sp>
    </p:spTree>
    <p:extLst>
      <p:ext uri="{BB962C8B-B14F-4D97-AF65-F5344CB8AC3E}">
        <p14:creationId xmlns:p14="http://schemas.microsoft.com/office/powerpoint/2010/main" val="155236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Experimental</a:t>
            </a:r>
          </a:p>
          <a:p>
            <a:pPr lvl="1"/>
            <a:r>
              <a:rPr lang="en-US" dirty="0" smtClean="0"/>
              <a:t>Random assignment of units</a:t>
            </a:r>
          </a:p>
          <a:p>
            <a:pPr lvl="1"/>
            <a:r>
              <a:rPr lang="en-US" dirty="0" smtClean="0"/>
              <a:t>Manipulation</a:t>
            </a:r>
          </a:p>
          <a:p>
            <a:r>
              <a:rPr lang="en-US" dirty="0" smtClean="0"/>
              <a:t>Quasi-experimental</a:t>
            </a:r>
          </a:p>
          <a:p>
            <a:pPr lvl="1"/>
            <a:r>
              <a:rPr lang="en-US" dirty="0" smtClean="0"/>
              <a:t>Non-random assignment of units</a:t>
            </a:r>
          </a:p>
          <a:p>
            <a:pPr lvl="1"/>
            <a:r>
              <a:rPr lang="en-US" dirty="0" smtClean="0"/>
              <a:t>Manipulation</a:t>
            </a:r>
          </a:p>
          <a:p>
            <a:r>
              <a:rPr lang="en-US" dirty="0" smtClean="0"/>
              <a:t>Observational</a:t>
            </a:r>
          </a:p>
          <a:p>
            <a:pPr lvl="1"/>
            <a:r>
              <a:rPr lang="en-US" dirty="0" smtClean="0"/>
              <a:t>Cross-sectional</a:t>
            </a:r>
          </a:p>
          <a:p>
            <a:pPr lvl="1"/>
            <a:r>
              <a:rPr lang="en-US" dirty="0" smtClean="0"/>
              <a:t>Retrospective</a:t>
            </a:r>
          </a:p>
          <a:p>
            <a:pPr lvl="1"/>
            <a:r>
              <a:rPr lang="en-US" dirty="0" smtClean="0"/>
              <a:t>Prospective</a:t>
            </a:r>
          </a:p>
          <a:p>
            <a:pPr lvl="1"/>
            <a:endParaRPr lang="en-US" dirty="0"/>
          </a:p>
        </p:txBody>
      </p:sp>
    </p:spTree>
    <p:extLst>
      <p:ext uri="{BB962C8B-B14F-4D97-AF65-F5344CB8AC3E}">
        <p14:creationId xmlns:p14="http://schemas.microsoft.com/office/powerpoint/2010/main" val="118773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collection and retrospective errors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Care should likewise be taken when using network data collected from individuals where the network elicitation question deals with reports of behavior, particularly having to do with social interactions of a temporally discrete nature </a:t>
            </a:r>
            <a:endParaRPr lang="en-US" dirty="0" smtClean="0"/>
          </a:p>
          <a:p>
            <a:r>
              <a:rPr lang="en-US" dirty="0" smtClean="0"/>
              <a:t>BKS</a:t>
            </a:r>
            <a:endParaRPr lang="en-US" dirty="0"/>
          </a:p>
          <a:p>
            <a:endParaRPr lang="en-US" dirty="0"/>
          </a:p>
        </p:txBody>
      </p:sp>
    </p:spTree>
    <p:extLst>
      <p:ext uri="{BB962C8B-B14F-4D97-AF65-F5344CB8AC3E}">
        <p14:creationId xmlns:p14="http://schemas.microsoft.com/office/powerpoint/2010/main" val="270019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fusion/aggregation errors</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Decisions often have to be made on aggregating data on different temporal, relational and spatial scales. Such aggregations, if done improperly, can create errors at a variety of levels. </a:t>
            </a:r>
          </a:p>
          <a:p>
            <a:pPr marL="0" indent="0">
              <a:buNone/>
            </a:pPr>
            <a:endParaRPr lang="en-US" dirty="0"/>
          </a:p>
          <a:p>
            <a:endParaRPr lang="en-US" dirty="0"/>
          </a:p>
        </p:txBody>
      </p:sp>
    </p:spTree>
    <p:extLst>
      <p:ext uri="{BB962C8B-B14F-4D97-AF65-F5344CB8AC3E}">
        <p14:creationId xmlns:p14="http://schemas.microsoft.com/office/powerpoint/2010/main" val="126068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Errors in secondary sources and data mining</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Various forms of secondary source data may have inherent biases which should be considered in any analysis. This type of data can be easier to collect than primary types of data (e.g., data scraped from the Web), but it can be fraught with errors at a variety of levels. </a:t>
            </a:r>
          </a:p>
          <a:p>
            <a:endParaRPr lang="en-US" dirty="0"/>
          </a:p>
        </p:txBody>
      </p:sp>
    </p:spTree>
    <p:extLst>
      <p:ext uri="{BB962C8B-B14F-4D97-AF65-F5344CB8AC3E}">
        <p14:creationId xmlns:p14="http://schemas.microsoft.com/office/powerpoint/2010/main" val="3774885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Formatting </a:t>
            </a:r>
            <a:r>
              <a:rPr lang="en-US" dirty="0" smtClean="0"/>
              <a:t>Errors</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In data mining or web scraping there are errors that can be due to differences in document or website formatting. These errors can lead to the over- or under-representation of terms, actors, attributes, etc., in the data retrieval process. </a:t>
            </a:r>
          </a:p>
          <a:p>
            <a:endParaRPr lang="en-US" dirty="0"/>
          </a:p>
        </p:txBody>
      </p:sp>
    </p:spTree>
    <p:extLst>
      <p:ext uri="{BB962C8B-B14F-4D97-AF65-F5344CB8AC3E}">
        <p14:creationId xmlns:p14="http://schemas.microsoft.com/office/powerpoint/2010/main" val="3436153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Lecture 14 </a:t>
            </a:r>
            <a:r>
              <a:rPr lang="en-US" i="1" dirty="0" smtClean="0"/>
              <a:t>Theory in Networks</a:t>
            </a:r>
            <a:endParaRPr lang="en-US" i="1"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4557712" cy="4257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5638800"/>
            <a:ext cx="8001000" cy="276999"/>
          </a:xfrm>
          <a:prstGeom prst="rect">
            <a:avLst/>
          </a:prstGeom>
        </p:spPr>
        <p:txBody>
          <a:bodyPr wrap="square">
            <a:spAutoFit/>
          </a:bodyPr>
          <a:lstStyle/>
          <a:p>
            <a:r>
              <a:rPr lang="en-US" sz="1200" dirty="0"/>
              <a:t>http://www.chineseenglish.com/wp-content/uploads/2009/11/birds-of-a-feather-flock-together.gif</a:t>
            </a:r>
          </a:p>
        </p:txBody>
      </p:sp>
    </p:spTree>
    <p:extLst>
      <p:ext uri="{BB962C8B-B14F-4D97-AF65-F5344CB8AC3E}">
        <p14:creationId xmlns:p14="http://schemas.microsoft.com/office/powerpoint/2010/main" val="290322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1120"/>
            <a:ext cx="6056832" cy="636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7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09550"/>
            <a:ext cx="8389937" cy="643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4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143000"/>
          </a:xfrm>
        </p:spPr>
        <p:txBody>
          <a:bodyPr>
            <a:normAutofit fontScale="90000"/>
          </a:bodyPr>
          <a:lstStyle/>
          <a:p>
            <a:r>
              <a:rPr lang="en-US" dirty="0" smtClean="0"/>
              <a:t>Remember to Always Think About What Is The Independent and What is the Dependent Variable!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5199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27" y="152400"/>
            <a:ext cx="8218487"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us.123rf.com/400wm/400/400/abrakadabra/abrakadabra1003/abrakadabra100300023/6667948-clown-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667000"/>
            <a:ext cx="1670183" cy="203130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735611"/>
            <a:ext cx="2281237" cy="189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C:\SCAR_TALK\usmor3d4.emf"/>
          <p:cNvPicPr>
            <a:picLocks noChangeAspect="1" noChangeArrowheads="1"/>
          </p:cNvPicPr>
          <p:nvPr/>
        </p:nvPicPr>
        <p:blipFill>
          <a:blip r:embed="rId5" cstate="print"/>
          <a:srcRect/>
          <a:stretch>
            <a:fillRect/>
          </a:stretch>
        </p:blipFill>
        <p:spPr bwMode="auto">
          <a:xfrm>
            <a:off x="5984193" y="2362200"/>
            <a:ext cx="3957098" cy="4079179"/>
          </a:xfrm>
          <a:prstGeom prst="rect">
            <a:avLst/>
          </a:prstGeom>
          <a:noFill/>
          <a:ln w="9525">
            <a:noFill/>
            <a:miter lim="800000"/>
            <a:headEnd/>
            <a:tailEnd/>
          </a:ln>
        </p:spPr>
      </p:pic>
      <p:sp>
        <p:nvSpPr>
          <p:cNvPr id="3" name="Right Arrow 2"/>
          <p:cNvSpPr/>
          <p:nvPr/>
        </p:nvSpPr>
        <p:spPr>
          <a:xfrm>
            <a:off x="2203583" y="3682652"/>
            <a:ext cx="615817" cy="203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105400" y="3618978"/>
            <a:ext cx="615817" cy="216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51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Bounding Groups</a:t>
            </a:r>
            <a:endParaRPr lang="en-US" dirty="0"/>
          </a:p>
        </p:txBody>
      </p:sp>
      <p:sp>
        <p:nvSpPr>
          <p:cNvPr id="3" name="Content Placeholder 2"/>
          <p:cNvSpPr>
            <a:spLocks noGrp="1"/>
          </p:cNvSpPr>
          <p:nvPr>
            <p:ph idx="1"/>
          </p:nvPr>
        </p:nvSpPr>
        <p:spPr>
          <a:xfrm>
            <a:off x="533400" y="2332037"/>
            <a:ext cx="8229600" cy="4525963"/>
          </a:xfrm>
        </p:spPr>
        <p:txBody>
          <a:bodyPr/>
          <a:lstStyle/>
          <a:p>
            <a:r>
              <a:rPr lang="en-US" dirty="0" smtClean="0"/>
              <a:t>Groups mostly have fuzzy boundaries</a:t>
            </a:r>
          </a:p>
          <a:p>
            <a:r>
              <a:rPr lang="en-US" dirty="0" smtClean="0"/>
              <a:t>Even well defined organizations or social units have fuzzy boundaries (e.g., corporations)</a:t>
            </a:r>
          </a:p>
          <a:p>
            <a:endParaRPr lang="en-US" dirty="0"/>
          </a:p>
        </p:txBody>
      </p:sp>
    </p:spTree>
    <p:extLst>
      <p:ext uri="{BB962C8B-B14F-4D97-AF65-F5344CB8AC3E}">
        <p14:creationId xmlns:p14="http://schemas.microsoft.com/office/powerpoint/2010/main" val="214119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and Bounding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18" y="1422163"/>
            <a:ext cx="7741708"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44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a:t>
            </a:r>
            <a:r>
              <a:rPr lang="en-US" sz="3600" dirty="0"/>
              <a:t>C</a:t>
            </a:r>
            <a:r>
              <a:rPr lang="en-US" sz="3600" dirty="0" smtClean="0"/>
              <a:t>lear Group: Nominalist Criteria (etic)</a:t>
            </a:r>
            <a:endParaRPr lang="en-US" sz="3600" dirty="0"/>
          </a:p>
        </p:txBody>
      </p:sp>
      <p:pic>
        <p:nvPicPr>
          <p:cNvPr id="5122" name="Picture 2" descr="https://sphotos-a.xx.fbcdn.net/hphotos-prn1/615006_501030289918546_1671262771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9061976" cy="550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89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656</Words>
  <Application>Microsoft Office PowerPoint</Application>
  <PresentationFormat>On-screen Show (4:3)</PresentationFormat>
  <Paragraphs>74</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Lecture 13: Research Design</vt:lpstr>
      <vt:lpstr>Designs</vt:lpstr>
      <vt:lpstr>PowerPoint Presentation</vt:lpstr>
      <vt:lpstr>PowerPoint Presentation</vt:lpstr>
      <vt:lpstr>Remember to Always Think About What Is The Independent and What is the Dependent Variable!</vt:lpstr>
      <vt:lpstr>PowerPoint Presentation</vt:lpstr>
      <vt:lpstr>Strategies for Bounding Groups</vt:lpstr>
      <vt:lpstr>Sampling and Bounding</vt:lpstr>
      <vt:lpstr>A Clear Group: Nominalist Criteria (etic)</vt:lpstr>
      <vt:lpstr>Nominalist</vt:lpstr>
      <vt:lpstr>Realist Strategies (emic)</vt:lpstr>
      <vt:lpstr>Empirically Derived Group: Realists (emic)</vt:lpstr>
      <vt:lpstr>Snowball Sample and Boundaries</vt:lpstr>
      <vt:lpstr>Yielded a Network of 238 Actors</vt:lpstr>
      <vt:lpstr>Missing Data and Other Errors</vt:lpstr>
      <vt:lpstr>Impact of Errors</vt:lpstr>
      <vt:lpstr>Types of Errors</vt:lpstr>
      <vt:lpstr>Omission Errors Commission Errors </vt:lpstr>
      <vt:lpstr>Edge/node attribution errors </vt:lpstr>
      <vt:lpstr>Data collection and retrospective errors  </vt:lpstr>
      <vt:lpstr>Data fusion/aggregation errors </vt:lpstr>
      <vt:lpstr>Errors in secondary sources and data mining </vt:lpstr>
      <vt:lpstr>Formatting Errors </vt:lpstr>
      <vt:lpstr>Next: Lecture 14 Theory in Networks</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 Research Design</dc:title>
  <dc:creator>Johnson, Jeffrey C</dc:creator>
  <cp:lastModifiedBy>Johnson, Jeffrey C</cp:lastModifiedBy>
  <cp:revision>17</cp:revision>
  <dcterms:created xsi:type="dcterms:W3CDTF">2013-04-23T12:57:19Z</dcterms:created>
  <dcterms:modified xsi:type="dcterms:W3CDTF">2013-05-10T15:20:25Z</dcterms:modified>
</cp:coreProperties>
</file>